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Merriweather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erriweather-bold.fntdata"/><Relationship Id="rId23" Type="http://schemas.openxmlformats.org/officeDocument/2006/relationships/font" Target="fonts/Merriweathe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boldItalic.fntdata"/><Relationship Id="rId25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dc8c4ee04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dc8c4ee04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dc8c4ee04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dc8c4ee04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dc8c4ee04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dc8c4ee04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0dc8c4ee04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0dc8c4ee04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0dc8c4ee04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0dc8c4ee04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dc8c4ee04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0dc8c4ee04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0dc8c4ee04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0dc8c4ee04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dc8c4ee04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dc8c4ee04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dc8c4ee04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dc8c4ee04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dc8c4ee04_0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dc8c4ee04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dc8c4ee04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0dc8c4ee04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dc8c4ee04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dc8c4ee04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lang="ru" sz="2500">
                <a:highlight>
                  <a:srgbClr val="E4E8EE"/>
                </a:highlight>
              </a:rPr>
              <a:t>Численные методы для решения волнового</a:t>
            </a:r>
            <a:endParaRPr sz="2500">
              <a:highlight>
                <a:srgbClr val="E4E8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lang="ru" sz="2500">
                <a:highlight>
                  <a:srgbClr val="E4E8EE"/>
                </a:highlight>
              </a:rPr>
              <a:t>уравнения в многомерном случае</a:t>
            </a:r>
            <a:endParaRPr sz="2500">
              <a:highlight>
                <a:srgbClr val="E4E8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Царапова Юлия Б02-882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167275"/>
            <a:ext cx="8520600" cy="9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72"/>
              <a:t>Неявная схема для двумерного уравнения колебаний. Эволюционная факторизация</a:t>
            </a:r>
            <a:endParaRPr sz="2872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311700" y="1505700"/>
            <a:ext cx="82050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2"/>
          <p:cNvSpPr txBox="1"/>
          <p:nvPr>
            <p:ph idx="2" type="body"/>
          </p:nvPr>
        </p:nvSpPr>
        <p:spPr>
          <a:xfrm>
            <a:off x="8656125" y="1505700"/>
            <a:ext cx="1761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13" y="1505700"/>
            <a:ext cx="8599975" cy="1486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992550"/>
            <a:ext cx="3272950" cy="69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Устойчивость неявной схемы</a:t>
            </a:r>
            <a:endParaRPr/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2400"/>
            <a:ext cx="8139800" cy="38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11725" y="125450"/>
            <a:ext cx="85206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872"/>
              <a:t>Неявная схема для двумерного уравнения колебаний. Эволюционная факторизация</a:t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11700" y="1505700"/>
            <a:ext cx="7995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600"/>
              <a:t>В результате несложных преобразований можно получить систему линейных уравнений, которая с учетом граничных условий решается методом прогонки</a:t>
            </a:r>
            <a:endParaRPr sz="1600"/>
          </a:p>
        </p:txBody>
      </p:sp>
      <p:sp>
        <p:nvSpPr>
          <p:cNvPr id="148" name="Google Shape;148;p24"/>
          <p:cNvSpPr txBox="1"/>
          <p:nvPr>
            <p:ph idx="2" type="body"/>
          </p:nvPr>
        </p:nvSpPr>
        <p:spPr>
          <a:xfrm>
            <a:off x="8307650" y="1505700"/>
            <a:ext cx="5247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25" y="2467200"/>
            <a:ext cx="9143999" cy="198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Численное моделирование задачи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Справа можно видеть решение исходной задачи, используя разностную схему “крест”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56" name="Google Shape;156;p2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200" y="1505700"/>
            <a:ext cx="4259775" cy="307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1505700"/>
            <a:ext cx="72312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Постановка исследуемой численной задачи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Описание рассматриваемых методов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Описание явного метода “крест”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Описание неявного метода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Численное моделирование задачи</a:t>
            </a:r>
            <a:endParaRPr sz="1700"/>
          </a:p>
        </p:txBody>
      </p:sp>
      <p:sp>
        <p:nvSpPr>
          <p:cNvPr id="72" name="Google Shape;72;p14"/>
          <p:cNvSpPr txBox="1"/>
          <p:nvPr>
            <p:ph idx="2" type="body"/>
          </p:nvPr>
        </p:nvSpPr>
        <p:spPr>
          <a:xfrm>
            <a:off x="7830200" y="1505700"/>
            <a:ext cx="10020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Постановка исследуемой задачи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0650"/>
            <a:ext cx="8434049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Постановка исследуемой задачи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00" y="1304900"/>
            <a:ext cx="7704637" cy="17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25" y="3040000"/>
            <a:ext cx="4786420" cy="19789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5213125" y="3040000"/>
            <a:ext cx="3619200" cy="6156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Слева можно видеть график данной функции.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Описание рассматриваемых методов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505700"/>
            <a:ext cx="73548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Для данной задаче будут представлены два метода: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Схема “крест” в двумерном случае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Неявная схема для двумерного уравнения колебаний. Эволюционная факторизация</a:t>
            </a:r>
            <a:endParaRPr sz="1600"/>
          </a:p>
        </p:txBody>
      </p:sp>
      <p:sp>
        <p:nvSpPr>
          <p:cNvPr id="93" name="Google Shape;93;p17"/>
          <p:cNvSpPr txBox="1"/>
          <p:nvPr>
            <p:ph idx="2" type="body"/>
          </p:nvPr>
        </p:nvSpPr>
        <p:spPr>
          <a:xfrm>
            <a:off x="7777975" y="1505700"/>
            <a:ext cx="10542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Схема “крест” в двумерном случае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505700"/>
            <a:ext cx="3619200" cy="32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highlight>
                  <a:schemeClr val="lt1"/>
                </a:highlight>
              </a:rPr>
              <a:t>Простейшим способом численного моделирования данного волнового уравнения является</a:t>
            </a:r>
            <a:endParaRPr sz="16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highlight>
                  <a:schemeClr val="lt1"/>
                </a:highlight>
              </a:rPr>
              <a:t>двумерная схема «крест»</a:t>
            </a:r>
            <a:endParaRPr sz="16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highlight>
                <a:schemeClr val="lt1"/>
              </a:highlight>
            </a:endParaRPr>
          </a:p>
        </p:txBody>
      </p:sp>
      <p:sp>
        <p:nvSpPr>
          <p:cNvPr id="100" name="Google Shape;100;p18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575" y="1435550"/>
            <a:ext cx="4333750" cy="320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Схема “крест” в двумерном случае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505700"/>
            <a:ext cx="79680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highlight>
                  <a:schemeClr val="lt1"/>
                </a:highlight>
              </a:rPr>
              <a:t>Аппроксимация на этом шаблоне получается при замене вторых</a:t>
            </a:r>
            <a:endParaRPr sz="16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highlight>
                  <a:schemeClr val="lt1"/>
                </a:highlight>
              </a:rPr>
              <a:t>производных их разностными аналогами:</a:t>
            </a:r>
            <a:endParaRPr sz="16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highlight>
                <a:schemeClr val="lt1"/>
              </a:highlight>
            </a:endParaRPr>
          </a:p>
        </p:txBody>
      </p:sp>
      <p:sp>
        <p:nvSpPr>
          <p:cNvPr id="108" name="Google Shape;108;p19"/>
          <p:cNvSpPr txBox="1"/>
          <p:nvPr>
            <p:ph idx="2" type="body"/>
          </p:nvPr>
        </p:nvSpPr>
        <p:spPr>
          <a:xfrm>
            <a:off x="8363425" y="1505700"/>
            <a:ext cx="468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7175" y="2201300"/>
            <a:ext cx="8520600" cy="1082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800" y="3634500"/>
            <a:ext cx="7967999" cy="846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Устойчивость разностной схемы</a:t>
            </a:r>
            <a:r>
              <a:rPr lang="ru"/>
              <a:t>. 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311700" y="1505700"/>
            <a:ext cx="81075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0"/>
          <p:cNvSpPr txBox="1"/>
          <p:nvPr>
            <p:ph idx="2" type="body"/>
          </p:nvPr>
        </p:nvSpPr>
        <p:spPr>
          <a:xfrm>
            <a:off x="8544625" y="1505700"/>
            <a:ext cx="2877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537" y="1433575"/>
            <a:ext cx="8751981" cy="322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Устойчивость разностной схемы. </a:t>
            </a:r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311700" y="1505700"/>
            <a:ext cx="8121300" cy="27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>
            <p:ph idx="2" type="body"/>
          </p:nvPr>
        </p:nvSpPr>
        <p:spPr>
          <a:xfrm>
            <a:off x="8628250" y="1505700"/>
            <a:ext cx="2040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2587" y="1505700"/>
            <a:ext cx="8889874" cy="278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